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Arimo Bold" charset="1" panose="020B0704020202020204"/>
      <p:regular r:id="rId14"/>
    </p:embeddedFont>
    <p:embeddedFont>
      <p:font typeface="Arimo" charset="1" panose="020B0604020202020204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https://gamma.app/?utm_source=made-with-gamma" TargetMode="External" Type="http://schemas.openxmlformats.org/officeDocument/2006/relationships/hyperlink"/><Relationship Id="rId4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https://gamma.app/?utm_source=made-with-gamma" TargetMode="External" Type="http://schemas.openxmlformats.org/officeDocument/2006/relationships/hyperlink"/><Relationship Id="rId4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https://gamma.app/?utm_source=made-with-gamma" TargetMode="External" Type="http://schemas.openxmlformats.org/officeDocument/2006/relationships/hyperlink"/><Relationship Id="rId4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https://gamma.app/?utm_source=made-with-gamma" TargetMode="External" Type="http://schemas.openxmlformats.org/officeDocument/2006/relationships/hyperlink"/><Relationship Id="rId4" Target="../media/image8.png" Type="http://schemas.openxmlformats.org/officeDocument/2006/relationships/image"/><Relationship Id="rId5" Target="../media/image9.pn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CFB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6F0"/>
            </a:solidFill>
          </p:spPr>
        </p:sp>
      </p:grpSp>
      <p:sp>
        <p:nvSpPr>
          <p:cNvPr name="Freeform 6" id="6" descr="preencoded.png">
            <a:hlinkClick r:id="rId3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92238" y="2478435"/>
            <a:ext cx="9445526" cy="3543895"/>
            <a:chOff x="0" y="0"/>
            <a:chExt cx="12594035" cy="472519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94035" cy="4725193"/>
            </a:xfrm>
            <a:custGeom>
              <a:avLst/>
              <a:gdLst/>
              <a:ahLst/>
              <a:cxnLst/>
              <a:rect r="r" b="b" t="t" l="l"/>
              <a:pathLst>
                <a:path h="4725193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4725193"/>
                  </a:lnTo>
                  <a:lnTo>
                    <a:pt x="0" y="472519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2594035" cy="478234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 b="true">
                  <a:solidFill>
                    <a:srgbClr val="484237"/>
                  </a:solidFill>
                  <a:latin typeface="Arimo Bold"/>
                  <a:ea typeface="Arimo Bold"/>
                  <a:cs typeface="Arimo Bold"/>
                  <a:sym typeface="Arimo Bold"/>
                </a:rPr>
                <a:t>NextGenTech: Revolutionizing the Electronics E-Commerce Experience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2238" y="6447532"/>
            <a:ext cx="9445526" cy="1360885"/>
            <a:chOff x="0" y="0"/>
            <a:chExt cx="12594035" cy="181451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594035" cy="1814513"/>
            </a:xfrm>
            <a:custGeom>
              <a:avLst/>
              <a:gdLst/>
              <a:ahLst/>
              <a:cxnLst/>
              <a:rect r="r" b="b" t="t" l="l"/>
              <a:pathLst>
                <a:path h="1814513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1814513"/>
                  </a:lnTo>
                  <a:lnTo>
                    <a:pt x="0" y="181451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04775"/>
              <a:ext cx="12594035" cy="191928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746558"/>
                  </a:solidFill>
                  <a:latin typeface="Arimo"/>
                  <a:ea typeface="Arimo"/>
                  <a:cs typeface="Arimo"/>
                  <a:sym typeface="Arimo"/>
                </a:rPr>
                <a:t>Introducing NextGenTech: Your one-stop destination for cutting-edge electronics and gadgets. Addressing the frustrations of modern online shopping through innovation and user-centric design.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CFB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6F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92238" y="3401765"/>
            <a:ext cx="15577989" cy="885974"/>
            <a:chOff x="0" y="0"/>
            <a:chExt cx="20770652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770652" cy="1181298"/>
            </a:xfrm>
            <a:custGeom>
              <a:avLst/>
              <a:gdLst/>
              <a:ahLst/>
              <a:cxnLst/>
              <a:rect r="r" b="b" t="t" l="l"/>
              <a:pathLst>
                <a:path h="1181298" w="20770652">
                  <a:moveTo>
                    <a:pt x="0" y="0"/>
                  </a:moveTo>
                  <a:lnTo>
                    <a:pt x="20770652" y="0"/>
                  </a:lnTo>
                  <a:lnTo>
                    <a:pt x="20770652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20770652" cy="12384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 b="true">
                  <a:solidFill>
                    <a:srgbClr val="484237"/>
                  </a:solidFill>
                  <a:latin typeface="Arimo Bold"/>
                  <a:ea typeface="Arimo Bold"/>
                  <a:cs typeface="Arimo Bold"/>
                  <a:sym typeface="Arimo Bold"/>
                </a:rPr>
                <a:t>AI-Powered Personalized Recommendations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992238" y="4996458"/>
            <a:ext cx="3544044" cy="442912"/>
            <a:chOff x="0" y="0"/>
            <a:chExt cx="4725392" cy="5905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484237"/>
                  </a:solidFill>
                  <a:latin typeface="Arimo Bold"/>
                  <a:ea typeface="Arimo Bold"/>
                  <a:cs typeface="Arimo Bold"/>
                  <a:sym typeface="Arimo Bold"/>
                </a:rPr>
                <a:t>Choice Overload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992238" y="5722888"/>
            <a:ext cx="7805886" cy="907256"/>
            <a:chOff x="0" y="0"/>
            <a:chExt cx="10407848" cy="120967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04775"/>
              <a:ext cx="10407848" cy="13144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746558"/>
                  </a:solidFill>
                  <a:latin typeface="Arimo"/>
                  <a:ea typeface="Arimo"/>
                  <a:cs typeface="Arimo"/>
                  <a:sym typeface="Arimo"/>
                </a:rPr>
                <a:t>The average consumer spends 15 minutes searching for the right product on typical e-commerce sites.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9499401" y="4996458"/>
            <a:ext cx="5440859" cy="442912"/>
            <a:chOff x="0" y="0"/>
            <a:chExt cx="7254478" cy="59055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254478" cy="590550"/>
            </a:xfrm>
            <a:custGeom>
              <a:avLst/>
              <a:gdLst/>
              <a:ahLst/>
              <a:cxnLst/>
              <a:rect r="r" b="b" t="t" l="l"/>
              <a:pathLst>
                <a:path h="590550" w="7254478">
                  <a:moveTo>
                    <a:pt x="0" y="0"/>
                  </a:moveTo>
                  <a:lnTo>
                    <a:pt x="7254478" y="0"/>
                  </a:lnTo>
                  <a:lnTo>
                    <a:pt x="7254478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7254478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484237"/>
                  </a:solidFill>
                  <a:latin typeface="Arimo Bold"/>
                  <a:ea typeface="Arimo Bold"/>
                  <a:cs typeface="Arimo Bold"/>
                  <a:sym typeface="Arimo Bold"/>
                </a:rPr>
                <a:t>AI-Powered Recommendations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499401" y="5722888"/>
            <a:ext cx="7805886" cy="907256"/>
            <a:chOff x="0" y="0"/>
            <a:chExt cx="10407848" cy="120967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4078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407848">
                  <a:moveTo>
                    <a:pt x="0" y="0"/>
                  </a:moveTo>
                  <a:lnTo>
                    <a:pt x="10407848" y="0"/>
                  </a:lnTo>
                  <a:lnTo>
                    <a:pt x="104078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04775"/>
              <a:ext cx="10407848" cy="13144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746558"/>
                  </a:solidFill>
                  <a:latin typeface="Arimo"/>
                  <a:ea typeface="Arimo"/>
                  <a:cs typeface="Arimo"/>
                  <a:sym typeface="Arimo"/>
                </a:rPr>
                <a:t>Powered by machine learning algorithms analyzing browsing history, purchase patterns, and user ratings.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CFB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6F0"/>
            </a:solidFill>
          </p:spPr>
        </p:sp>
      </p:grpSp>
      <p:sp>
        <p:nvSpPr>
          <p:cNvPr name="Freeform 6" id="6" descr="preencoded.png">
            <a:hlinkClick r:id="rId3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92238" y="2042666"/>
            <a:ext cx="9445526" cy="1771947"/>
            <a:chOff x="0" y="0"/>
            <a:chExt cx="12594035" cy="236259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94035" cy="2362597"/>
            </a:xfrm>
            <a:custGeom>
              <a:avLst/>
              <a:gdLst/>
              <a:ahLst/>
              <a:cxnLst/>
              <a:rect r="r" b="b" t="t" l="l"/>
              <a:pathLst>
                <a:path h="23625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2594035" cy="24197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 b="true">
                  <a:solidFill>
                    <a:srgbClr val="484237"/>
                  </a:solidFill>
                  <a:latin typeface="Arimo Bold"/>
                  <a:ea typeface="Arimo Bold"/>
                  <a:cs typeface="Arimo Bold"/>
                  <a:sym typeface="Arimo Bold"/>
                </a:rPr>
                <a:t>Seamless and Secure Multiple Payment Options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2238" y="4239816"/>
            <a:ext cx="9445526" cy="1633686"/>
            <a:chOff x="0" y="0"/>
            <a:chExt cx="12594035" cy="217824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2593955" cy="2178177"/>
            </a:xfrm>
            <a:custGeom>
              <a:avLst/>
              <a:gdLst/>
              <a:ahLst/>
              <a:cxnLst/>
              <a:rect r="r" b="b" t="t" l="l"/>
              <a:pathLst>
                <a:path h="2178177" w="12593955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12537313" y="0"/>
                  </a:lnTo>
                  <a:cubicBezTo>
                    <a:pt x="12568682" y="0"/>
                    <a:pt x="12593955" y="25400"/>
                    <a:pt x="12593955" y="56642"/>
                  </a:cubicBezTo>
                  <a:lnTo>
                    <a:pt x="12593955" y="2121535"/>
                  </a:lnTo>
                  <a:cubicBezTo>
                    <a:pt x="12593955" y="2152904"/>
                    <a:pt x="12568555" y="2178177"/>
                    <a:pt x="12537313" y="2178177"/>
                  </a:cubicBezTo>
                  <a:lnTo>
                    <a:pt x="56642" y="2178177"/>
                  </a:lnTo>
                  <a:cubicBezTo>
                    <a:pt x="25273" y="2178177"/>
                    <a:pt x="0" y="2152777"/>
                    <a:pt x="0" y="2121535"/>
                  </a:cubicBezTo>
                  <a:close/>
                </a:path>
              </a:pathLst>
            </a:custGeom>
            <a:solidFill>
              <a:srgbClr val="EEE8DD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275755" y="4523334"/>
            <a:ext cx="3544044" cy="442912"/>
            <a:chOff x="0" y="0"/>
            <a:chExt cx="4725392" cy="59055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74655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Payment Flexibility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275755" y="5136356"/>
            <a:ext cx="8878491" cy="453629"/>
            <a:chOff x="0" y="0"/>
            <a:chExt cx="11837988" cy="60483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1837988" cy="604838"/>
            </a:xfrm>
            <a:custGeom>
              <a:avLst/>
              <a:gdLst/>
              <a:ahLst/>
              <a:cxnLst/>
              <a:rect r="r" b="b" t="t" l="l"/>
              <a:pathLst>
                <a:path h="604838" w="11837988">
                  <a:moveTo>
                    <a:pt x="0" y="0"/>
                  </a:moveTo>
                  <a:lnTo>
                    <a:pt x="11837988" y="0"/>
                  </a:lnTo>
                  <a:lnTo>
                    <a:pt x="11837988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04775"/>
              <a:ext cx="11837988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746558"/>
                  </a:solidFill>
                  <a:latin typeface="Arimo"/>
                  <a:ea typeface="Arimo"/>
                  <a:cs typeface="Arimo"/>
                  <a:sym typeface="Arimo"/>
                </a:rPr>
                <a:t>28% of online shoppers abandon carts due to limited payment options.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992238" y="6157020"/>
            <a:ext cx="9445526" cy="2087315"/>
            <a:chOff x="0" y="0"/>
            <a:chExt cx="12594035" cy="2783087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2594082" cy="2783078"/>
            </a:xfrm>
            <a:custGeom>
              <a:avLst/>
              <a:gdLst/>
              <a:ahLst/>
              <a:cxnLst/>
              <a:rect r="r" b="b" t="t" l="l"/>
              <a:pathLst>
                <a:path h="2783078" w="12594082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2537313" y="0"/>
                  </a:lnTo>
                  <a:cubicBezTo>
                    <a:pt x="12568682" y="0"/>
                    <a:pt x="12594082" y="25400"/>
                    <a:pt x="12594082" y="56769"/>
                  </a:cubicBezTo>
                  <a:lnTo>
                    <a:pt x="12594082" y="2726309"/>
                  </a:lnTo>
                  <a:cubicBezTo>
                    <a:pt x="12594082" y="2757678"/>
                    <a:pt x="12568682" y="2783078"/>
                    <a:pt x="12537313" y="2783078"/>
                  </a:cubicBezTo>
                  <a:lnTo>
                    <a:pt x="56769" y="2783078"/>
                  </a:lnTo>
                  <a:cubicBezTo>
                    <a:pt x="25400" y="2783078"/>
                    <a:pt x="0" y="2757678"/>
                    <a:pt x="0" y="2726309"/>
                  </a:cubicBezTo>
                  <a:close/>
                </a:path>
              </a:pathLst>
            </a:custGeom>
            <a:solidFill>
              <a:srgbClr val="EEE8DD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1275755" y="6440538"/>
            <a:ext cx="4191744" cy="442912"/>
            <a:chOff x="0" y="0"/>
            <a:chExt cx="5588992" cy="59055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5588992" cy="590550"/>
            </a:xfrm>
            <a:custGeom>
              <a:avLst/>
              <a:gdLst/>
              <a:ahLst/>
              <a:cxnLst/>
              <a:rect r="r" b="b" t="t" l="l"/>
              <a:pathLst>
                <a:path h="590550" w="5588992">
                  <a:moveTo>
                    <a:pt x="0" y="0"/>
                  </a:moveTo>
                  <a:lnTo>
                    <a:pt x="5588992" y="0"/>
                  </a:lnTo>
                  <a:lnTo>
                    <a:pt x="55889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38100"/>
              <a:ext cx="55889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74655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NextGenTech's Solution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275755" y="7053560"/>
            <a:ext cx="8878491" cy="907256"/>
            <a:chOff x="0" y="0"/>
            <a:chExt cx="11837988" cy="120967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1183798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1837988">
                  <a:moveTo>
                    <a:pt x="0" y="0"/>
                  </a:moveTo>
                  <a:lnTo>
                    <a:pt x="11837988" y="0"/>
                  </a:lnTo>
                  <a:lnTo>
                    <a:pt x="1183798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6" id="26"/>
            <p:cNvSpPr txBox="true"/>
            <p:nvPr/>
          </p:nvSpPr>
          <p:spPr>
            <a:xfrm>
              <a:off x="0" y="-104775"/>
              <a:ext cx="11837988" cy="13144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746558"/>
                  </a:solidFill>
                  <a:latin typeface="Arimo"/>
                  <a:ea typeface="Arimo"/>
                  <a:cs typeface="Arimo"/>
                  <a:sym typeface="Arimo"/>
                </a:rPr>
                <a:t>Integration with major credit cards, digital wallets, buy now, pay later services, and cryptocurrency.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CFB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6F0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3544044"/>
          </a:xfrm>
          <a:custGeom>
            <a:avLst/>
            <a:gdLst/>
            <a:ahLst/>
            <a:cxnLst/>
            <a:rect r="r" b="b" t="t" l="l"/>
            <a:pathLst>
              <a:path h="3544044" w="18288000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" t="0" r="-1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92238" y="4867126"/>
            <a:ext cx="16303526" cy="1771947"/>
            <a:chOff x="0" y="0"/>
            <a:chExt cx="21738035" cy="236259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738034" cy="2362597"/>
            </a:xfrm>
            <a:custGeom>
              <a:avLst/>
              <a:gdLst/>
              <a:ahLst/>
              <a:cxnLst/>
              <a:rect r="r" b="b" t="t" l="l"/>
              <a:pathLst>
                <a:path h="2362597" w="21738034">
                  <a:moveTo>
                    <a:pt x="0" y="0"/>
                  </a:moveTo>
                  <a:lnTo>
                    <a:pt x="21738034" y="0"/>
                  </a:lnTo>
                  <a:lnTo>
                    <a:pt x="21738034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21738035" cy="24197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 b="true">
                  <a:solidFill>
                    <a:srgbClr val="484237"/>
                  </a:solidFill>
                  <a:latin typeface="Arimo Bold"/>
                  <a:ea typeface="Arimo Bold"/>
                  <a:cs typeface="Arimo Bold"/>
                  <a:sym typeface="Arimo Bold"/>
                </a:rPr>
                <a:t>Real-Time Parcel Tracking: Know Exactly Where Your Order Is</a:t>
              </a:r>
            </a:p>
          </p:txBody>
        </p:sp>
      </p:grpSp>
      <p:sp>
        <p:nvSpPr>
          <p:cNvPr name="Freeform 10" id="10" descr="preencoded.png"/>
          <p:cNvSpPr/>
          <p:nvPr/>
        </p:nvSpPr>
        <p:spPr>
          <a:xfrm flipH="false" flipV="false" rot="0">
            <a:off x="992238" y="7064276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19" y="0"/>
                </a:lnTo>
                <a:lnTo>
                  <a:pt x="708719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992238" y="8056512"/>
            <a:ext cx="7939088" cy="907256"/>
            <a:chOff x="0" y="0"/>
            <a:chExt cx="10585450" cy="120967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0585450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585450">
                  <a:moveTo>
                    <a:pt x="0" y="0"/>
                  </a:moveTo>
                  <a:lnTo>
                    <a:pt x="10585450" y="0"/>
                  </a:lnTo>
                  <a:lnTo>
                    <a:pt x="10585450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104775"/>
              <a:ext cx="10585450" cy="13144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746558"/>
                  </a:solidFill>
                  <a:latin typeface="Arimo"/>
                  <a:ea typeface="Arimo"/>
                  <a:cs typeface="Arimo"/>
                  <a:sym typeface="Arimo"/>
                </a:rPr>
                <a:t>Integration with major carriers and hyperlocal delivery services.</a:t>
              </a:r>
            </a:p>
          </p:txBody>
        </p:sp>
      </p:grpSp>
      <p:sp>
        <p:nvSpPr>
          <p:cNvPr name="Freeform 14" id="14" descr="preencoded.png"/>
          <p:cNvSpPr/>
          <p:nvPr/>
        </p:nvSpPr>
        <p:spPr>
          <a:xfrm flipH="false" flipV="false" rot="0">
            <a:off x="9356526" y="7064276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0" y="0"/>
                </a:lnTo>
                <a:lnTo>
                  <a:pt x="708720" y="708720"/>
                </a:lnTo>
                <a:lnTo>
                  <a:pt x="0" y="7087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5" id="15"/>
          <p:cNvGrpSpPr/>
          <p:nvPr/>
        </p:nvGrpSpPr>
        <p:grpSpPr>
          <a:xfrm rot="0">
            <a:off x="9356526" y="8056512"/>
            <a:ext cx="7939236" cy="907256"/>
            <a:chOff x="0" y="0"/>
            <a:chExt cx="10585648" cy="120967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585648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585648">
                  <a:moveTo>
                    <a:pt x="0" y="0"/>
                  </a:moveTo>
                  <a:lnTo>
                    <a:pt x="10585648" y="0"/>
                  </a:lnTo>
                  <a:lnTo>
                    <a:pt x="10585648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04775"/>
              <a:ext cx="10585648" cy="13144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746558"/>
                  </a:solidFill>
                  <a:latin typeface="Arimo"/>
                  <a:ea typeface="Arimo"/>
                  <a:cs typeface="Arimo"/>
                  <a:sym typeface="Arimo"/>
                </a:rPr>
                <a:t>Proactive SMS and email alerts at every stage of the delivery process.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CFB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6F0"/>
            </a:solidFill>
          </p:spPr>
        </p:sp>
      </p:grpSp>
      <p:sp>
        <p:nvSpPr>
          <p:cNvPr name="Freeform 6" id="6" descr="preencoded.png">
            <a:hlinkClick r:id="rId3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92238" y="2230339"/>
            <a:ext cx="9445526" cy="1771947"/>
            <a:chOff x="0" y="0"/>
            <a:chExt cx="12594035" cy="236259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94035" cy="2362597"/>
            </a:xfrm>
            <a:custGeom>
              <a:avLst/>
              <a:gdLst/>
              <a:ahLst/>
              <a:cxnLst/>
              <a:rect r="r" b="b" t="t" l="l"/>
              <a:pathLst>
                <a:path h="23625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2594035" cy="24197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 b="true">
                  <a:solidFill>
                    <a:srgbClr val="484237"/>
                  </a:solidFill>
                  <a:latin typeface="Arimo Bold"/>
                  <a:ea typeface="Arimo Bold"/>
                  <a:cs typeface="Arimo Bold"/>
                  <a:sym typeface="Arimo Bold"/>
                </a:rPr>
                <a:t>User-Friendly Interface: Designed for Everyone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311176" y="4427488"/>
            <a:ext cx="38100" cy="3629025"/>
            <a:chOff x="0" y="0"/>
            <a:chExt cx="50800" cy="48387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50800" cy="4838700"/>
            </a:xfrm>
            <a:custGeom>
              <a:avLst/>
              <a:gdLst/>
              <a:ahLst/>
              <a:cxnLst/>
              <a:rect r="r" b="b" t="t" l="l"/>
              <a:pathLst>
                <a:path h="4838700" w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4813300"/>
                  </a:lnTo>
                  <a:cubicBezTo>
                    <a:pt x="50800" y="4827270"/>
                    <a:pt x="39370" y="4838700"/>
                    <a:pt x="25400" y="4838700"/>
                  </a:cubicBezTo>
                  <a:cubicBezTo>
                    <a:pt x="11430" y="4838700"/>
                    <a:pt x="0" y="4827270"/>
                    <a:pt x="0" y="4813300"/>
                  </a:cubicBezTo>
                  <a:close/>
                </a:path>
              </a:pathLst>
            </a:custGeom>
            <a:solidFill>
              <a:srgbClr val="D4CEC3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592015" y="5046315"/>
            <a:ext cx="850553" cy="38100"/>
            <a:chOff x="0" y="0"/>
            <a:chExt cx="1134070" cy="50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34110" cy="50800"/>
            </a:xfrm>
            <a:custGeom>
              <a:avLst/>
              <a:gdLst/>
              <a:ahLst/>
              <a:cxnLst/>
              <a:rect r="r" b="b" t="t" l="l"/>
              <a:pathLst>
                <a:path h="50800" w="113411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8710" y="0"/>
                  </a:lnTo>
                  <a:cubicBezTo>
                    <a:pt x="1122680" y="0"/>
                    <a:pt x="1134110" y="11430"/>
                    <a:pt x="1134110" y="25400"/>
                  </a:cubicBezTo>
                  <a:cubicBezTo>
                    <a:pt x="1134110" y="39370"/>
                    <a:pt x="1122680" y="50800"/>
                    <a:pt x="110871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D4CEC3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992238" y="4746426"/>
            <a:ext cx="637878" cy="637878"/>
            <a:chOff x="0" y="0"/>
            <a:chExt cx="850503" cy="85050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EEE8DD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098575" y="4799559"/>
            <a:ext cx="425202" cy="531614"/>
            <a:chOff x="0" y="0"/>
            <a:chExt cx="566937" cy="70881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566937" cy="708818"/>
            </a:xfrm>
            <a:custGeom>
              <a:avLst/>
              <a:gdLst/>
              <a:ahLst/>
              <a:cxnLst/>
              <a:rect r="r" b="b" t="t" l="l"/>
              <a:pathLst>
                <a:path h="708818" w="566937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38100"/>
              <a:ext cx="566937" cy="6707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 b="true">
                  <a:solidFill>
                    <a:srgbClr val="74655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1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2728764" y="4711005"/>
            <a:ext cx="7708999" cy="453629"/>
            <a:chOff x="0" y="0"/>
            <a:chExt cx="10278665" cy="604838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0278665" cy="604838"/>
            </a:xfrm>
            <a:custGeom>
              <a:avLst/>
              <a:gdLst/>
              <a:ahLst/>
              <a:cxnLst/>
              <a:rect r="r" b="b" t="t" l="l"/>
              <a:pathLst>
                <a:path h="604838" w="10278665">
                  <a:moveTo>
                    <a:pt x="0" y="0"/>
                  </a:moveTo>
                  <a:lnTo>
                    <a:pt x="10278665" y="0"/>
                  </a:lnTo>
                  <a:lnTo>
                    <a:pt x="1027866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104775"/>
              <a:ext cx="10278665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746558"/>
                  </a:solidFill>
                  <a:latin typeface="Arimo"/>
                  <a:ea typeface="Arimo"/>
                  <a:cs typeface="Arimo"/>
                  <a:sym typeface="Arimo"/>
                </a:rPr>
                <a:t>Streamlined checkout process.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592015" y="6350496"/>
            <a:ext cx="850553" cy="38100"/>
            <a:chOff x="0" y="0"/>
            <a:chExt cx="1134070" cy="50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134110" cy="50800"/>
            </a:xfrm>
            <a:custGeom>
              <a:avLst/>
              <a:gdLst/>
              <a:ahLst/>
              <a:cxnLst/>
              <a:rect r="r" b="b" t="t" l="l"/>
              <a:pathLst>
                <a:path h="50800" w="113411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8710" y="0"/>
                  </a:lnTo>
                  <a:cubicBezTo>
                    <a:pt x="1122680" y="0"/>
                    <a:pt x="1134110" y="11430"/>
                    <a:pt x="1134110" y="25400"/>
                  </a:cubicBezTo>
                  <a:cubicBezTo>
                    <a:pt x="1134110" y="39370"/>
                    <a:pt x="1122680" y="50800"/>
                    <a:pt x="110871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D4CEC3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992238" y="6050608"/>
            <a:ext cx="637878" cy="637877"/>
            <a:chOff x="0" y="0"/>
            <a:chExt cx="850503" cy="850503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EEE8DD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1098575" y="6103739"/>
            <a:ext cx="425202" cy="531614"/>
            <a:chOff x="0" y="0"/>
            <a:chExt cx="566937" cy="708818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566937" cy="708818"/>
            </a:xfrm>
            <a:custGeom>
              <a:avLst/>
              <a:gdLst/>
              <a:ahLst/>
              <a:cxnLst/>
              <a:rect r="r" b="b" t="t" l="l"/>
              <a:pathLst>
                <a:path h="708818" w="566937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9" id="29"/>
            <p:cNvSpPr txBox="true"/>
            <p:nvPr/>
          </p:nvSpPr>
          <p:spPr>
            <a:xfrm>
              <a:off x="0" y="38100"/>
              <a:ext cx="566937" cy="6707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 b="true">
                  <a:solidFill>
                    <a:srgbClr val="74655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2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2728764" y="6015186"/>
            <a:ext cx="7708999" cy="453629"/>
            <a:chOff x="0" y="0"/>
            <a:chExt cx="10278665" cy="604838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0278665" cy="604838"/>
            </a:xfrm>
            <a:custGeom>
              <a:avLst/>
              <a:gdLst/>
              <a:ahLst/>
              <a:cxnLst/>
              <a:rect r="r" b="b" t="t" l="l"/>
              <a:pathLst>
                <a:path h="604838" w="10278665">
                  <a:moveTo>
                    <a:pt x="0" y="0"/>
                  </a:moveTo>
                  <a:lnTo>
                    <a:pt x="10278665" y="0"/>
                  </a:lnTo>
                  <a:lnTo>
                    <a:pt x="1027866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104775"/>
              <a:ext cx="10278665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746558"/>
                  </a:solidFill>
                  <a:latin typeface="Arimo"/>
                  <a:ea typeface="Arimo"/>
                  <a:cs typeface="Arimo"/>
                  <a:sym typeface="Arimo"/>
                </a:rPr>
                <a:t>Advanced search filters.</a:t>
              </a:r>
            </a:p>
          </p:txBody>
        </p:sp>
      </p:grpSp>
      <p:grpSp>
        <p:nvGrpSpPr>
          <p:cNvPr name="Group 33" id="33"/>
          <p:cNvGrpSpPr/>
          <p:nvPr/>
        </p:nvGrpSpPr>
        <p:grpSpPr>
          <a:xfrm rot="0">
            <a:off x="1592015" y="7654677"/>
            <a:ext cx="850553" cy="38100"/>
            <a:chOff x="0" y="0"/>
            <a:chExt cx="1134070" cy="50800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1134110" cy="50800"/>
            </a:xfrm>
            <a:custGeom>
              <a:avLst/>
              <a:gdLst/>
              <a:ahLst/>
              <a:cxnLst/>
              <a:rect r="r" b="b" t="t" l="l"/>
              <a:pathLst>
                <a:path h="50800" w="113411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108710" y="0"/>
                  </a:lnTo>
                  <a:cubicBezTo>
                    <a:pt x="1122680" y="0"/>
                    <a:pt x="1134110" y="11430"/>
                    <a:pt x="1134110" y="25400"/>
                  </a:cubicBezTo>
                  <a:cubicBezTo>
                    <a:pt x="1134110" y="39370"/>
                    <a:pt x="1122680" y="50800"/>
                    <a:pt x="1108710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D4CEC3"/>
            </a:solidFill>
          </p:spPr>
        </p:sp>
      </p:grpSp>
      <p:grpSp>
        <p:nvGrpSpPr>
          <p:cNvPr name="Group 35" id="35"/>
          <p:cNvGrpSpPr/>
          <p:nvPr/>
        </p:nvGrpSpPr>
        <p:grpSpPr>
          <a:xfrm rot="0">
            <a:off x="992238" y="7354789"/>
            <a:ext cx="637878" cy="637878"/>
            <a:chOff x="0" y="0"/>
            <a:chExt cx="850503" cy="850503"/>
          </a:xfrm>
        </p:grpSpPr>
        <p:sp>
          <p:nvSpPr>
            <p:cNvPr name="Freeform 36" id="36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EEE8DD"/>
            </a:solidFill>
          </p:spPr>
        </p:sp>
      </p:grpSp>
      <p:grpSp>
        <p:nvGrpSpPr>
          <p:cNvPr name="Group 37" id="37"/>
          <p:cNvGrpSpPr/>
          <p:nvPr/>
        </p:nvGrpSpPr>
        <p:grpSpPr>
          <a:xfrm rot="0">
            <a:off x="1098575" y="7407920"/>
            <a:ext cx="425202" cy="531614"/>
            <a:chOff x="0" y="0"/>
            <a:chExt cx="566937" cy="708818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566937" cy="708818"/>
            </a:xfrm>
            <a:custGeom>
              <a:avLst/>
              <a:gdLst/>
              <a:ahLst/>
              <a:cxnLst/>
              <a:rect r="r" b="b" t="t" l="l"/>
              <a:pathLst>
                <a:path h="708818" w="566937">
                  <a:moveTo>
                    <a:pt x="0" y="0"/>
                  </a:moveTo>
                  <a:lnTo>
                    <a:pt x="566937" y="0"/>
                  </a:lnTo>
                  <a:lnTo>
                    <a:pt x="566937" y="708818"/>
                  </a:lnTo>
                  <a:lnTo>
                    <a:pt x="0" y="70881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0" y="38100"/>
              <a:ext cx="566937" cy="6707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3312"/>
                </a:lnSpc>
              </a:pPr>
              <a:r>
                <a:rPr lang="en-US" sz="3312" b="true">
                  <a:solidFill>
                    <a:srgbClr val="74655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3</a:t>
              </a:r>
            </a:p>
          </p:txBody>
        </p:sp>
      </p:grpSp>
      <p:grpSp>
        <p:nvGrpSpPr>
          <p:cNvPr name="Group 40" id="40"/>
          <p:cNvGrpSpPr/>
          <p:nvPr/>
        </p:nvGrpSpPr>
        <p:grpSpPr>
          <a:xfrm rot="0">
            <a:off x="2728764" y="7319368"/>
            <a:ext cx="7708999" cy="453629"/>
            <a:chOff x="0" y="0"/>
            <a:chExt cx="10278665" cy="604838"/>
          </a:xfrm>
        </p:grpSpPr>
        <p:sp>
          <p:nvSpPr>
            <p:cNvPr name="Freeform 41" id="41"/>
            <p:cNvSpPr/>
            <p:nvPr/>
          </p:nvSpPr>
          <p:spPr>
            <a:xfrm flipH="false" flipV="false" rot="0">
              <a:off x="0" y="0"/>
              <a:ext cx="10278665" cy="604838"/>
            </a:xfrm>
            <a:custGeom>
              <a:avLst/>
              <a:gdLst/>
              <a:ahLst/>
              <a:cxnLst/>
              <a:rect r="r" b="b" t="t" l="l"/>
              <a:pathLst>
                <a:path h="604838" w="10278665">
                  <a:moveTo>
                    <a:pt x="0" y="0"/>
                  </a:moveTo>
                  <a:lnTo>
                    <a:pt x="10278665" y="0"/>
                  </a:lnTo>
                  <a:lnTo>
                    <a:pt x="10278665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42" id="42"/>
            <p:cNvSpPr txBox="true"/>
            <p:nvPr/>
          </p:nvSpPr>
          <p:spPr>
            <a:xfrm>
              <a:off x="0" y="-104775"/>
              <a:ext cx="10278665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746558"/>
                  </a:solidFill>
                  <a:latin typeface="Arimo"/>
                  <a:ea typeface="Arimo"/>
                  <a:cs typeface="Arimo"/>
                  <a:sym typeface="Arimo"/>
                </a:rPr>
                <a:t>Customer support chat integrated into every page.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CFB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6F0"/>
            </a:solidFill>
          </p:spPr>
        </p:sp>
      </p:grpSp>
      <p:sp>
        <p:nvSpPr>
          <p:cNvPr name="Freeform 6" id="6" descr="preencoded.png">
            <a:hlinkClick r:id="rId3" tooltip="https://gamma.app/?utm_source=made-with-gamma"/>
          </p:cNvPr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992238" y="1957536"/>
            <a:ext cx="9445526" cy="1771947"/>
            <a:chOff x="0" y="0"/>
            <a:chExt cx="12594035" cy="236259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2594035" cy="2362597"/>
            </a:xfrm>
            <a:custGeom>
              <a:avLst/>
              <a:gdLst/>
              <a:ahLst/>
              <a:cxnLst/>
              <a:rect r="r" b="b" t="t" l="l"/>
              <a:pathLst>
                <a:path h="23625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2594035" cy="24197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 b="true">
                  <a:solidFill>
                    <a:srgbClr val="484237"/>
                  </a:solidFill>
                  <a:latin typeface="Arimo Bold"/>
                  <a:ea typeface="Arimo Bold"/>
                  <a:cs typeface="Arimo Bold"/>
                  <a:sym typeface="Arimo Bold"/>
                </a:rPr>
                <a:t>Market Opportunity &amp; Competitive Advantage</a:t>
              </a:r>
            </a:p>
          </p:txBody>
        </p:sp>
      </p:grpSp>
      <p:sp>
        <p:nvSpPr>
          <p:cNvPr name="Freeform 11" id="11" descr="preencoded.png"/>
          <p:cNvSpPr/>
          <p:nvPr/>
        </p:nvSpPr>
        <p:spPr>
          <a:xfrm flipH="false" flipV="false" rot="0">
            <a:off x="992238" y="4154686"/>
            <a:ext cx="1417588" cy="2087315"/>
          </a:xfrm>
          <a:custGeom>
            <a:avLst/>
            <a:gdLst/>
            <a:ahLst/>
            <a:cxnLst/>
            <a:rect r="r" b="b" t="t" l="l"/>
            <a:pathLst>
              <a:path h="2087315" w="1417588">
                <a:moveTo>
                  <a:pt x="0" y="0"/>
                </a:moveTo>
                <a:lnTo>
                  <a:pt x="1417587" y="0"/>
                </a:lnTo>
                <a:lnTo>
                  <a:pt x="1417587" y="2087315"/>
                </a:lnTo>
                <a:lnTo>
                  <a:pt x="0" y="20873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89" t="0" r="-89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2835027" y="4438204"/>
            <a:ext cx="3544044" cy="442912"/>
            <a:chOff x="0" y="0"/>
            <a:chExt cx="4725392" cy="59055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74655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Market Size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835027" y="5051226"/>
            <a:ext cx="7602736" cy="907256"/>
            <a:chOff x="0" y="0"/>
            <a:chExt cx="10136982" cy="120967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136982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136982">
                  <a:moveTo>
                    <a:pt x="0" y="0"/>
                  </a:moveTo>
                  <a:lnTo>
                    <a:pt x="10136982" y="0"/>
                  </a:lnTo>
                  <a:lnTo>
                    <a:pt x="10136982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04775"/>
              <a:ext cx="10136982" cy="13144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746558"/>
                  </a:solidFill>
                  <a:latin typeface="Arimo"/>
                  <a:ea typeface="Arimo"/>
                  <a:cs typeface="Arimo"/>
                  <a:sym typeface="Arimo"/>
                </a:rPr>
                <a:t>E-commerce electronics market size: Expected to reach $1.4 trillion by 2027.</a:t>
              </a:r>
            </a:p>
          </p:txBody>
        </p:sp>
      </p:grpSp>
      <p:sp>
        <p:nvSpPr>
          <p:cNvPr name="Freeform 18" id="18" descr="preencoded.png"/>
          <p:cNvSpPr/>
          <p:nvPr/>
        </p:nvSpPr>
        <p:spPr>
          <a:xfrm flipH="false" flipV="false" rot="0">
            <a:off x="992238" y="6242000"/>
            <a:ext cx="1417588" cy="2087315"/>
          </a:xfrm>
          <a:custGeom>
            <a:avLst/>
            <a:gdLst/>
            <a:ahLst/>
            <a:cxnLst/>
            <a:rect r="r" b="b" t="t" l="l"/>
            <a:pathLst>
              <a:path h="2087315" w="1417588">
                <a:moveTo>
                  <a:pt x="0" y="0"/>
                </a:moveTo>
                <a:lnTo>
                  <a:pt x="1417587" y="0"/>
                </a:lnTo>
                <a:lnTo>
                  <a:pt x="1417587" y="2087315"/>
                </a:lnTo>
                <a:lnTo>
                  <a:pt x="0" y="208731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9" t="0" r="-89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2835027" y="6525517"/>
            <a:ext cx="3544044" cy="442912"/>
            <a:chOff x="0" y="0"/>
            <a:chExt cx="4725392" cy="59055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74655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Target Audience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2835027" y="7138541"/>
            <a:ext cx="7602736" cy="907256"/>
            <a:chOff x="0" y="0"/>
            <a:chExt cx="10136982" cy="1209675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10136982" cy="1209675"/>
            </a:xfrm>
            <a:custGeom>
              <a:avLst/>
              <a:gdLst/>
              <a:ahLst/>
              <a:cxnLst/>
              <a:rect r="r" b="b" t="t" l="l"/>
              <a:pathLst>
                <a:path h="1209675" w="10136982">
                  <a:moveTo>
                    <a:pt x="0" y="0"/>
                  </a:moveTo>
                  <a:lnTo>
                    <a:pt x="10136982" y="0"/>
                  </a:lnTo>
                  <a:lnTo>
                    <a:pt x="10136982" y="1209675"/>
                  </a:lnTo>
                  <a:lnTo>
                    <a:pt x="0" y="120967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104775"/>
              <a:ext cx="10136982" cy="13144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746558"/>
                  </a:solidFill>
                  <a:latin typeface="Arimo"/>
                  <a:ea typeface="Arimo"/>
                  <a:cs typeface="Arimo"/>
                  <a:sym typeface="Arimo"/>
                </a:rPr>
                <a:t>Tech-savvy millennials and Gen Z consumers seeking convenience, personalization, and transparency.</a:t>
              </a: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CFB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6F0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92238" y="2747814"/>
            <a:ext cx="14041190" cy="885974"/>
            <a:chOff x="0" y="0"/>
            <a:chExt cx="18721587" cy="118129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8721587" cy="1181298"/>
            </a:xfrm>
            <a:custGeom>
              <a:avLst/>
              <a:gdLst/>
              <a:ahLst/>
              <a:cxnLst/>
              <a:rect r="r" b="b" t="t" l="l"/>
              <a:pathLst>
                <a:path h="1181298" w="18721587">
                  <a:moveTo>
                    <a:pt x="0" y="0"/>
                  </a:moveTo>
                  <a:lnTo>
                    <a:pt x="18721587" y="0"/>
                  </a:lnTo>
                  <a:lnTo>
                    <a:pt x="18721587" y="1181298"/>
                  </a:lnTo>
                  <a:lnTo>
                    <a:pt x="0" y="118129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8721587" cy="123844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 b="true">
                  <a:solidFill>
                    <a:srgbClr val="484237"/>
                  </a:solidFill>
                  <a:latin typeface="Arimo Bold"/>
                  <a:ea typeface="Arimo Bold"/>
                  <a:cs typeface="Arimo Bold"/>
                  <a:sym typeface="Arimo Bold"/>
                </a:rPr>
                <a:t>Financial Projections &amp; Growth Strategy</a:t>
              </a:r>
            </a:p>
          </p:txBody>
        </p:sp>
      </p:grpSp>
      <p:sp>
        <p:nvSpPr>
          <p:cNvPr name="Freeform 9" id="9" descr="preencoded.png"/>
          <p:cNvSpPr/>
          <p:nvPr/>
        </p:nvSpPr>
        <p:spPr>
          <a:xfrm flipH="false" flipV="false" rot="0">
            <a:off x="3050530" y="4200822"/>
            <a:ext cx="4035028" cy="1633686"/>
          </a:xfrm>
          <a:custGeom>
            <a:avLst/>
            <a:gdLst/>
            <a:ahLst/>
            <a:cxnLst/>
            <a:rect r="r" b="b" t="t" l="l"/>
            <a:pathLst>
              <a:path h="1633686" w="4035028">
                <a:moveTo>
                  <a:pt x="0" y="0"/>
                </a:moveTo>
                <a:lnTo>
                  <a:pt x="4035028" y="0"/>
                </a:lnTo>
                <a:lnTo>
                  <a:pt x="4035028" y="1633687"/>
                </a:lnTo>
                <a:lnTo>
                  <a:pt x="0" y="16336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6" r="0" b="-96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4868615" y="4970860"/>
            <a:ext cx="398710" cy="498276"/>
            <a:chOff x="0" y="0"/>
            <a:chExt cx="531613" cy="66436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31613" cy="664368"/>
            </a:xfrm>
            <a:custGeom>
              <a:avLst/>
              <a:gdLst/>
              <a:ahLst/>
              <a:cxnLst/>
              <a:rect r="r" b="b" t="t" l="l"/>
              <a:pathLst>
                <a:path h="664368" w="531613">
                  <a:moveTo>
                    <a:pt x="0" y="0"/>
                  </a:moveTo>
                  <a:lnTo>
                    <a:pt x="531613" y="0"/>
                  </a:lnTo>
                  <a:lnTo>
                    <a:pt x="531613" y="664368"/>
                  </a:lnTo>
                  <a:lnTo>
                    <a:pt x="0" y="664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33350"/>
              <a:ext cx="531613" cy="7977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999"/>
                </a:lnSpc>
              </a:pPr>
              <a:r>
                <a:rPr lang="en-US" sz="3125" b="true">
                  <a:solidFill>
                    <a:srgbClr val="74655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1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7369076" y="4484340"/>
            <a:ext cx="3544044" cy="442912"/>
            <a:chOff x="0" y="0"/>
            <a:chExt cx="4725392" cy="59055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74655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Year 1 Target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7369076" y="5097364"/>
            <a:ext cx="6836420" cy="453629"/>
            <a:chOff x="0" y="0"/>
            <a:chExt cx="9115227" cy="60483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9115227" cy="604838"/>
            </a:xfrm>
            <a:custGeom>
              <a:avLst/>
              <a:gdLst/>
              <a:ahLst/>
              <a:cxnLst/>
              <a:rect r="r" b="b" t="t" l="l"/>
              <a:pathLst>
                <a:path h="604838" w="9115227">
                  <a:moveTo>
                    <a:pt x="0" y="0"/>
                  </a:moveTo>
                  <a:lnTo>
                    <a:pt x="9115227" y="0"/>
                  </a:lnTo>
                  <a:lnTo>
                    <a:pt x="9115227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104775"/>
              <a:ext cx="9115227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746558"/>
                  </a:solidFill>
                  <a:latin typeface="Arimo"/>
                  <a:ea typeface="Arimo"/>
                  <a:cs typeface="Arimo"/>
                  <a:sym typeface="Arimo"/>
                </a:rPr>
                <a:t>$5 million in sales, acquiring 50,000 active customers.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7156400" y="5850880"/>
            <a:ext cx="10068520" cy="19050"/>
            <a:chOff x="0" y="0"/>
            <a:chExt cx="13424693" cy="254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13424663" cy="25400"/>
            </a:xfrm>
            <a:custGeom>
              <a:avLst/>
              <a:gdLst/>
              <a:ahLst/>
              <a:cxnLst/>
              <a:rect r="r" b="b" t="t" l="l"/>
              <a:pathLst>
                <a:path h="25400" w="13424663">
                  <a:moveTo>
                    <a:pt x="0" y="12700"/>
                  </a:moveTo>
                  <a:cubicBezTo>
                    <a:pt x="0" y="5715"/>
                    <a:pt x="5715" y="0"/>
                    <a:pt x="12700" y="0"/>
                  </a:cubicBezTo>
                  <a:lnTo>
                    <a:pt x="13411963" y="0"/>
                  </a:lnTo>
                  <a:cubicBezTo>
                    <a:pt x="13418948" y="0"/>
                    <a:pt x="13424663" y="5715"/>
                    <a:pt x="13424663" y="12700"/>
                  </a:cubicBezTo>
                  <a:cubicBezTo>
                    <a:pt x="13424663" y="19685"/>
                    <a:pt x="13418948" y="25400"/>
                    <a:pt x="13411963" y="25400"/>
                  </a:cubicBezTo>
                  <a:lnTo>
                    <a:pt x="12700" y="25400"/>
                  </a:lnTo>
                  <a:cubicBezTo>
                    <a:pt x="5715" y="25400"/>
                    <a:pt x="0" y="19685"/>
                    <a:pt x="0" y="12700"/>
                  </a:cubicBezTo>
                  <a:close/>
                </a:path>
              </a:pathLst>
            </a:custGeom>
            <a:solidFill>
              <a:srgbClr val="D4CEC3"/>
            </a:solidFill>
          </p:spPr>
        </p:sp>
      </p:grpSp>
      <p:sp>
        <p:nvSpPr>
          <p:cNvPr name="Freeform 21" id="21" descr="preencoded.png"/>
          <p:cNvSpPr/>
          <p:nvPr/>
        </p:nvSpPr>
        <p:spPr>
          <a:xfrm flipH="false" flipV="false" rot="0">
            <a:off x="1032868" y="5905351"/>
            <a:ext cx="8070205" cy="1633686"/>
          </a:xfrm>
          <a:custGeom>
            <a:avLst/>
            <a:gdLst/>
            <a:ahLst/>
            <a:cxnLst/>
            <a:rect r="r" b="b" t="t" l="l"/>
            <a:pathLst>
              <a:path h="1633686" w="8070205">
                <a:moveTo>
                  <a:pt x="0" y="0"/>
                </a:moveTo>
                <a:lnTo>
                  <a:pt x="8070204" y="0"/>
                </a:lnTo>
                <a:lnTo>
                  <a:pt x="8070204" y="1633687"/>
                </a:lnTo>
                <a:lnTo>
                  <a:pt x="0" y="16336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56" r="0" b="-156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4868615" y="6472981"/>
            <a:ext cx="398710" cy="498276"/>
            <a:chOff x="0" y="0"/>
            <a:chExt cx="531613" cy="664368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531613" cy="664368"/>
            </a:xfrm>
            <a:custGeom>
              <a:avLst/>
              <a:gdLst/>
              <a:ahLst/>
              <a:cxnLst/>
              <a:rect r="r" b="b" t="t" l="l"/>
              <a:pathLst>
                <a:path h="664368" w="531613">
                  <a:moveTo>
                    <a:pt x="0" y="0"/>
                  </a:moveTo>
                  <a:lnTo>
                    <a:pt x="531613" y="0"/>
                  </a:lnTo>
                  <a:lnTo>
                    <a:pt x="531613" y="664368"/>
                  </a:lnTo>
                  <a:lnTo>
                    <a:pt x="0" y="66436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133350"/>
              <a:ext cx="531613" cy="797718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ctr">
                <a:lnSpc>
                  <a:spcPts val="4999"/>
                </a:lnSpc>
              </a:pPr>
              <a:r>
                <a:rPr lang="en-US" sz="3125" b="true">
                  <a:solidFill>
                    <a:srgbClr val="74655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2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9386590" y="6188869"/>
            <a:ext cx="3544044" cy="442912"/>
            <a:chOff x="0" y="0"/>
            <a:chExt cx="4725392" cy="59055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4725392" cy="590550"/>
            </a:xfrm>
            <a:custGeom>
              <a:avLst/>
              <a:gdLst/>
              <a:ahLst/>
              <a:cxnLst/>
              <a:rect r="r" b="b" t="t" l="l"/>
              <a:pathLst>
                <a:path h="590550" w="4725392">
                  <a:moveTo>
                    <a:pt x="0" y="0"/>
                  </a:moveTo>
                  <a:lnTo>
                    <a:pt x="4725392" y="0"/>
                  </a:lnTo>
                  <a:lnTo>
                    <a:pt x="4725392" y="590550"/>
                  </a:lnTo>
                  <a:lnTo>
                    <a:pt x="0" y="5905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38100"/>
              <a:ext cx="4725392" cy="628650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437"/>
                </a:lnSpc>
              </a:pPr>
              <a:r>
                <a:rPr lang="en-US" sz="2750" b="true">
                  <a:solidFill>
                    <a:srgbClr val="746558"/>
                  </a:solidFill>
                  <a:latin typeface="Arimo Bold"/>
                  <a:ea typeface="Arimo Bold"/>
                  <a:cs typeface="Arimo Bold"/>
                  <a:sym typeface="Arimo Bold"/>
                </a:rPr>
                <a:t>Growth Rate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9386590" y="6801891"/>
            <a:ext cx="5001518" cy="453629"/>
            <a:chOff x="0" y="0"/>
            <a:chExt cx="6668690" cy="604838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6668690" cy="604838"/>
            </a:xfrm>
            <a:custGeom>
              <a:avLst/>
              <a:gdLst/>
              <a:ahLst/>
              <a:cxnLst/>
              <a:rect r="r" b="b" t="t" l="l"/>
              <a:pathLst>
                <a:path h="604838" w="6668690">
                  <a:moveTo>
                    <a:pt x="0" y="0"/>
                  </a:moveTo>
                  <a:lnTo>
                    <a:pt x="6668690" y="0"/>
                  </a:lnTo>
                  <a:lnTo>
                    <a:pt x="6668690" y="604838"/>
                  </a:lnTo>
                  <a:lnTo>
                    <a:pt x="0" y="60483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0" y="-104775"/>
              <a:ext cx="6668690" cy="709613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746558"/>
                  </a:solidFill>
                  <a:latin typeface="Arimo"/>
                  <a:ea typeface="Arimo"/>
                  <a:cs typeface="Arimo"/>
                  <a:sym typeface="Arimo"/>
                </a:rPr>
                <a:t>40% year-over-year for the next 3 years.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DCFB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6F0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7850237" y="3137595"/>
            <a:ext cx="9445526" cy="1771947"/>
            <a:chOff x="0" y="0"/>
            <a:chExt cx="12594035" cy="2362597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2594035" cy="2362597"/>
            </a:xfrm>
            <a:custGeom>
              <a:avLst/>
              <a:gdLst/>
              <a:ahLst/>
              <a:cxnLst/>
              <a:rect r="r" b="b" t="t" l="l"/>
              <a:pathLst>
                <a:path h="2362597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362597"/>
                  </a:lnTo>
                  <a:lnTo>
                    <a:pt x="0" y="236259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2594035" cy="2419747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6937"/>
                </a:lnSpc>
              </a:pPr>
              <a:r>
                <a:rPr lang="en-US" sz="5562" b="true">
                  <a:solidFill>
                    <a:srgbClr val="484237"/>
                  </a:solidFill>
                  <a:latin typeface="Arimo Bold"/>
                  <a:ea typeface="Arimo Bold"/>
                  <a:cs typeface="Arimo Bold"/>
                  <a:sym typeface="Arimo Bold"/>
                </a:rPr>
                <a:t>NextGenTech: The Future of E-Commerce is Here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7850237" y="5334744"/>
            <a:ext cx="9445526" cy="1814512"/>
            <a:chOff x="0" y="0"/>
            <a:chExt cx="12594035" cy="241935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2594035" cy="2419350"/>
            </a:xfrm>
            <a:custGeom>
              <a:avLst/>
              <a:gdLst/>
              <a:ahLst/>
              <a:cxnLst/>
              <a:rect r="r" b="b" t="t" l="l"/>
              <a:pathLst>
                <a:path h="2419350" w="12594035">
                  <a:moveTo>
                    <a:pt x="0" y="0"/>
                  </a:moveTo>
                  <a:lnTo>
                    <a:pt x="12594035" y="0"/>
                  </a:lnTo>
                  <a:lnTo>
                    <a:pt x="12594035" y="2419350"/>
                  </a:lnTo>
                  <a:lnTo>
                    <a:pt x="0" y="2419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104775"/>
              <a:ext cx="12594035" cy="2524125"/>
            </a:xfrm>
            <a:prstGeom prst="rect">
              <a:avLst/>
            </a:prstGeom>
          </p:spPr>
          <p:txBody>
            <a:bodyPr anchor="t" rtlCol="false" tIns="0" lIns="0" bIns="0" rIns="0"/>
            <a:lstStyle/>
            <a:p>
              <a:pPr algn="l">
                <a:lnSpc>
                  <a:spcPts val="3562"/>
                </a:lnSpc>
              </a:pPr>
              <a:r>
                <a:rPr lang="en-US" sz="2187">
                  <a:solidFill>
                    <a:srgbClr val="746558"/>
                  </a:solidFill>
                  <a:latin typeface="Arimo"/>
                  <a:ea typeface="Arimo"/>
                  <a:cs typeface="Arimo"/>
                  <a:sym typeface="Arimo"/>
                </a:rPr>
                <a:t>Recap of NextGenTech's key features and benefits: AI-powered personalization, secure payment options, real-time tracking, and intuitive user interface. Invest in NextGenTech and be part of the revolution in online electronics shopping.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DAGhWeP59fo</dc:identifier>
  <dcterms:modified xsi:type="dcterms:W3CDTF">2011-08-01T06:04:30Z</dcterms:modified>
  <cp:revision>1</cp:revision>
</cp:coreProperties>
</file>

<file path=docProps/thumbnail.jpeg>
</file>